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sldIdLst>
    <p:sldId id="256" r:id="rId2"/>
    <p:sldId id="257" r:id="rId3"/>
    <p:sldId id="278" r:id="rId4"/>
    <p:sldId id="264" r:id="rId5"/>
    <p:sldId id="281" r:id="rId6"/>
    <p:sldId id="258" r:id="rId7"/>
    <p:sldId id="286" r:id="rId8"/>
    <p:sldId id="287" r:id="rId9"/>
    <p:sldId id="279" r:id="rId10"/>
    <p:sldId id="280" r:id="rId11"/>
    <p:sldId id="285" r:id="rId12"/>
    <p:sldId id="276" r:id="rId13"/>
    <p:sldId id="282" r:id="rId14"/>
    <p:sldId id="283" r:id="rId15"/>
    <p:sldId id="284" r:id="rId16"/>
    <p:sldId id="2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olay  Nikolov" initials="NN" lastIdx="1" clrIdx="0">
    <p:extLst>
      <p:ext uri="{19B8F6BF-5375-455C-9EA6-DF929625EA0E}">
        <p15:presenceInfo xmlns:p15="http://schemas.microsoft.com/office/powerpoint/2012/main" userId="Nikolay  Nikol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34087"/>
    <a:srgbClr val="364E82"/>
    <a:srgbClr val="F4EEE8"/>
    <a:srgbClr val="7284A6"/>
    <a:srgbClr val="30ACEC"/>
    <a:srgbClr val="3954A5"/>
    <a:srgbClr val="1287C3"/>
    <a:srgbClr val="40404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Objects="1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C8BE-3895-4E42-828D-25B05EBB88A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1860-0B68-4506-B490-7BAE0199F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9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C8BE-3895-4E42-828D-25B05EBB88A4}" type="datetimeFigureOut">
              <a:rPr lang="en-US" smtClean="0">
                <a:solidFill>
                  <a:prstClr val="black"/>
                </a:solidFill>
              </a:rPr>
              <a:pPr/>
              <a:t>5/5/2020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1860-0B68-4506-B490-7BAE0199FB4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73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C8BE-3895-4E42-828D-25B05EBB88A4}" type="datetimeFigureOut">
              <a:rPr lang="en-US" smtClean="0">
                <a:solidFill>
                  <a:prstClr val="black"/>
                </a:solidFill>
              </a:rPr>
              <a:pPr/>
              <a:t>5/5/2020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1860-0B68-4506-B490-7BAE0199FB4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33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C8BE-3895-4E42-828D-25B05EBB88A4}" type="datetimeFigureOut">
              <a:rPr lang="en-US" smtClean="0">
                <a:solidFill>
                  <a:prstClr val="black"/>
                </a:solidFill>
              </a:rPr>
              <a:pPr/>
              <a:t>5/5/2020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1860-0B68-4506-B490-7BAE0199FB4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49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C8BE-3895-4E42-828D-25B05EBB88A4}" type="datetimeFigureOut">
              <a:rPr lang="en-US" smtClean="0">
                <a:solidFill>
                  <a:prstClr val="black"/>
                </a:solidFill>
              </a:rPr>
              <a:pPr/>
              <a:t>5/5/2020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1860-0B68-4506-B490-7BAE0199FB4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1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C8BE-3895-4E42-828D-25B05EBB88A4}" type="datetimeFigureOut">
              <a:rPr lang="en-US" smtClean="0">
                <a:solidFill>
                  <a:prstClr val="black"/>
                </a:solidFill>
              </a:rPr>
              <a:pPr/>
              <a:t>5/5/2020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1860-0B68-4506-B490-7BAE0199FB4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2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C8BE-3895-4E42-828D-25B05EBB88A4}" type="datetimeFigureOut">
              <a:rPr lang="en-US" smtClean="0">
                <a:solidFill>
                  <a:prstClr val="black"/>
                </a:solidFill>
              </a:rPr>
              <a:pPr/>
              <a:t>5/5/2020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1860-0B68-4506-B490-7BAE0199FB4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81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C8BE-3895-4E42-828D-25B05EBB88A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1860-0B68-4506-B490-7BAE0199F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65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C8BE-3895-4E42-828D-25B05EBB88A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1860-0B68-4506-B490-7BAE0199F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8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C8BE-3895-4E42-828D-25B05EBB88A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A481860-0B68-4506-B490-7BAE0199F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6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C8BE-3895-4E42-828D-25B05EBB88A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1860-0B68-4506-B490-7BAE0199F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4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C8BE-3895-4E42-828D-25B05EBB88A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1860-0B68-4506-B490-7BAE0199F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2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C8BE-3895-4E42-828D-25B05EBB88A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1860-0B68-4506-B490-7BAE0199F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2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C8BE-3895-4E42-828D-25B05EBB88A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1860-0B68-4506-B490-7BAE0199F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7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C8BE-3895-4E42-828D-25B05EBB88A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1860-0B68-4506-B490-7BAE0199F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4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C8BE-3895-4E42-828D-25B05EBB88A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1860-0B68-4506-B490-7BAE0199F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0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C8BE-3895-4E42-828D-25B05EBB88A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1860-0B68-4506-B490-7BAE0199F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2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81C8BE-3895-4E42-828D-25B05EBB88A4}" type="datetimeFigureOut">
              <a:rPr lang="en-US" smtClean="0">
                <a:solidFill>
                  <a:prstClr val="black"/>
                </a:solidFill>
              </a:rPr>
              <a:pPr/>
              <a:t>5/5/2020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481860-0B68-4506-B490-7BAE0199FB4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4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  <p:sldLayoutId id="2147484157" r:id="rId13"/>
    <p:sldLayoutId id="2147484158" r:id="rId14"/>
    <p:sldLayoutId id="2147484159" r:id="rId15"/>
    <p:sldLayoutId id="2147484160" r:id="rId16"/>
    <p:sldLayoutId id="2147484161" r:id="rId17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31.png"/><Relationship Id="rId3" Type="http://schemas.openxmlformats.org/officeDocument/2006/relationships/image" Target="../media/image19.jp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1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19" Type="http://schemas.openxmlformats.org/officeDocument/2006/relationships/image" Target="../media/image32.png"/><Relationship Id="rId4" Type="http://schemas.openxmlformats.org/officeDocument/2006/relationships/image" Target="../media/image2.wmf"/><Relationship Id="rId9" Type="http://schemas.openxmlformats.org/officeDocument/2006/relationships/image" Target="../media/image24.png"/><Relationship Id="rId1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.wmf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396" y="3168072"/>
            <a:ext cx="11306544" cy="2133600"/>
          </a:xfrm>
        </p:spPr>
        <p:txBody>
          <a:bodyPr>
            <a:normAutofit/>
          </a:bodyPr>
          <a:lstStyle/>
          <a:p>
            <a:pPr algn="ctr"/>
            <a:r>
              <a:rPr lang="bg-BG" sz="6600" b="1" cap="all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Дни на науката на</a:t>
            </a:r>
            <a:br>
              <a:rPr lang="bg-BG" sz="6600" b="1" cap="all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6600" b="1" cap="all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ТУ-СОФИЯ – 20</a:t>
            </a:r>
            <a:r>
              <a:rPr lang="en-US" sz="6600" b="1" cap="all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6600" b="1" cap="all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867400"/>
            <a:ext cx="8464259" cy="60959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bg-BG" sz="2400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май </a:t>
            </a:r>
            <a:r>
              <a:rPr lang="bg-BG" sz="24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2020</a:t>
            </a:r>
            <a:endParaRPr lang="en-US" sz="2400" b="1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CA6302-0EAE-43FE-9C18-447333F56902}"/>
              </a:ext>
            </a:extLst>
          </p:cNvPr>
          <p:cNvGrpSpPr/>
          <p:nvPr/>
        </p:nvGrpSpPr>
        <p:grpSpPr>
          <a:xfrm>
            <a:off x="432396" y="279996"/>
            <a:ext cx="11306544" cy="1244004"/>
            <a:chOff x="432396" y="279996"/>
            <a:chExt cx="11306544" cy="124400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140FE8-EC99-4C23-9264-C679D2125379}"/>
                </a:ext>
              </a:extLst>
            </p:cNvPr>
            <p:cNvSpPr txBox="1"/>
            <p:nvPr/>
          </p:nvSpPr>
          <p:spPr>
            <a:xfrm>
              <a:off x="1756742" y="563444"/>
              <a:ext cx="998219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3800" b="1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ТЕХНИЧЕСКИ УНИВЕРСИТЕТ - СОФИЯ</a:t>
              </a:r>
              <a:endParaRPr lang="bg-BG" sz="3800" dirty="0">
                <a:solidFill>
                  <a:srgbClr val="034087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A633612-40FB-4BEC-A1F8-9E1B85CF841C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561" b="40784"/>
            <a:stretch/>
          </p:blipFill>
          <p:spPr bwMode="auto">
            <a:xfrm>
              <a:off x="432396" y="279996"/>
              <a:ext cx="1244004" cy="12440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" name="Title 1"/>
          <p:cNvSpPr txBox="1">
            <a:spLocks/>
          </p:cNvSpPr>
          <p:nvPr/>
        </p:nvSpPr>
        <p:spPr>
          <a:xfrm>
            <a:off x="432396" y="1347142"/>
            <a:ext cx="11295658" cy="133140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g-BG" sz="4000" b="1" cap="all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75 години</a:t>
            </a:r>
            <a:br>
              <a:rPr lang="bg-BG" sz="4000" b="1" cap="all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000" b="1" cap="all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 Университет-СОФИЯ </a:t>
            </a:r>
            <a:endParaRPr lang="en-US" sz="4000" b="1" cap="all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512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FEC647B-7779-4F5C-8D74-704DC9D3551D}"/>
              </a:ext>
            </a:extLst>
          </p:cNvPr>
          <p:cNvGrpSpPr/>
          <p:nvPr/>
        </p:nvGrpSpPr>
        <p:grpSpPr>
          <a:xfrm>
            <a:off x="432396" y="279996"/>
            <a:ext cx="11306544" cy="1244004"/>
            <a:chOff x="432396" y="279996"/>
            <a:chExt cx="11306544" cy="1244004"/>
          </a:xfrm>
        </p:grpSpPr>
        <p:sp>
          <p:nvSpPr>
            <p:cNvPr id="6" name="TextBox 5"/>
            <p:cNvSpPr txBox="1"/>
            <p:nvPr/>
          </p:nvSpPr>
          <p:spPr>
            <a:xfrm>
              <a:off x="1756742" y="563444"/>
              <a:ext cx="998219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38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Дни на науката на</a:t>
              </a:r>
              <a:r>
                <a:rPr kumimoji="0" lang="en-US" sz="38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bg-BG" sz="38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ТУ-СОФИЯ – 20</a:t>
              </a:r>
              <a:r>
                <a:rPr kumimoji="0" lang="en-US" sz="38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20</a:t>
              </a:r>
              <a:endParaRPr kumimoji="0" lang="bg-BG" sz="3800" b="0" i="0" u="none" strike="noStrike" kern="1200" cap="none" spc="0" normalizeH="0" baseline="0" noProof="0" dirty="0">
                <a:ln>
                  <a:noFill/>
                </a:ln>
                <a:solidFill>
                  <a:srgbClr val="03408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DFE1B3D-DCEA-420C-BF16-21C8F9A1DA4E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561" b="40784"/>
            <a:stretch/>
          </p:blipFill>
          <p:spPr bwMode="auto">
            <a:xfrm>
              <a:off x="432396" y="279996"/>
              <a:ext cx="1244004" cy="12440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253151"/>
              </p:ext>
            </p:extLst>
          </p:nvPr>
        </p:nvGraphicFramePr>
        <p:xfrm>
          <a:off x="432395" y="1905000"/>
          <a:ext cx="11458945" cy="3777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543">
                  <a:extLst>
                    <a:ext uri="{9D8B030D-6E8A-4147-A177-3AD203B41FA5}">
                      <a16:colId xmlns:a16="http://schemas.microsoft.com/office/drawing/2014/main" val="2384937652"/>
                    </a:ext>
                  </a:extLst>
                </a:gridCol>
                <a:gridCol w="1636387">
                  <a:extLst>
                    <a:ext uri="{9D8B030D-6E8A-4147-A177-3AD203B41FA5}">
                      <a16:colId xmlns:a16="http://schemas.microsoft.com/office/drawing/2014/main" val="3270395010"/>
                    </a:ext>
                  </a:extLst>
                </a:gridCol>
                <a:gridCol w="1632275">
                  <a:extLst>
                    <a:ext uri="{9D8B030D-6E8A-4147-A177-3AD203B41FA5}">
                      <a16:colId xmlns:a16="http://schemas.microsoft.com/office/drawing/2014/main" val="291544804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056663422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977732164"/>
                    </a:ext>
                  </a:extLst>
                </a:gridCol>
                <a:gridCol w="1985340">
                  <a:extLst>
                    <a:ext uri="{9D8B030D-6E8A-4147-A177-3AD203B41FA5}">
                      <a16:colId xmlns:a16="http://schemas.microsoft.com/office/drawing/2014/main" val="593166776"/>
                    </a:ext>
                  </a:extLst>
                </a:gridCol>
              </a:tblGrid>
              <a:tr h="838200"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Наукометрични данни за „Дни на науката – 2019“</a:t>
                      </a:r>
                      <a:endParaRPr kumimoji="0" lang="bg-BG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12881"/>
                  </a:ext>
                </a:extLst>
              </a:tr>
              <a:tr h="1674020">
                <a:tc>
                  <a:txBody>
                    <a:bodyPr/>
                    <a:lstStyle/>
                    <a:p>
                      <a:pPr marL="3600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Общ брой участници</a:t>
                      </a:r>
                      <a:endParaRPr lang="bg-BG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Брой участници от чужбина</a:t>
                      </a:r>
                      <a:endParaRPr lang="bg-BG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Брой участници от ТУ-София</a:t>
                      </a:r>
                      <a:endParaRPr lang="bg-BG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Общ брой доклади</a:t>
                      </a:r>
                      <a:endParaRPr lang="bg-BG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Брой доклади на участници от ТУ-София, приети за публикуване след рецензиране в списания с импакт фактор/импакт ранг</a:t>
                      </a:r>
                      <a:endParaRPr kumimoji="0" lang="bg-BG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Брой на цитиранията на изследователи от ТУ-София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009727"/>
                  </a:ext>
                </a:extLst>
              </a:tr>
              <a:tr h="1265590"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2100</a:t>
                      </a:r>
                      <a:endParaRPr lang="bg-BG" sz="2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546 (26%)</a:t>
                      </a:r>
                      <a:endParaRPr lang="bg-BG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1 244 (59%)</a:t>
                      </a:r>
                      <a:endParaRPr lang="bg-BG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1 260</a:t>
                      </a:r>
                      <a:endParaRPr lang="bg-BG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2800" b="1" kern="1200" noProof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bg-BG" sz="2800" b="1" kern="1200" noProof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2800" b="1" kern="1200" noProof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800" b="1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4 317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128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14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396" y="1676400"/>
            <a:ext cx="11454803" cy="2362201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bg-BG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През </a:t>
            </a:r>
            <a:r>
              <a:rPr lang="bg-BG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2020 г. в рамките на </a:t>
            </a:r>
            <a:r>
              <a:rPr lang="bg-BG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Дни на науката на ТУ – София</a:t>
            </a:r>
            <a:r>
              <a:rPr lang="bg-BG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ще се проведат 32 научни форуми</a:t>
            </a:r>
          </a:p>
          <a:p>
            <a:pPr marL="0" indent="0">
              <a:buNone/>
            </a:pPr>
            <a:endParaRPr lang="bg-BG" sz="2800" b="1" dirty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214" y="4794176"/>
            <a:ext cx="1071000" cy="720000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FEC647B-7779-4F5C-8D74-704DC9D3551D}"/>
              </a:ext>
            </a:extLst>
          </p:cNvPr>
          <p:cNvGrpSpPr/>
          <p:nvPr/>
        </p:nvGrpSpPr>
        <p:grpSpPr>
          <a:xfrm>
            <a:off x="432396" y="279996"/>
            <a:ext cx="11306544" cy="1244004"/>
            <a:chOff x="432396" y="279996"/>
            <a:chExt cx="11306544" cy="1244004"/>
          </a:xfrm>
        </p:grpSpPr>
        <p:sp>
          <p:nvSpPr>
            <p:cNvPr id="16" name="TextBox 15"/>
            <p:cNvSpPr txBox="1"/>
            <p:nvPr/>
          </p:nvSpPr>
          <p:spPr>
            <a:xfrm>
              <a:off x="1756742" y="563444"/>
              <a:ext cx="998219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38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Дни на науката на</a:t>
              </a:r>
              <a:r>
                <a:rPr kumimoji="0" lang="en-US" sz="38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bg-BG" sz="38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ТУ-СОФИЯ – 20</a:t>
              </a:r>
              <a:r>
                <a:rPr kumimoji="0" lang="en-US" sz="38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20</a:t>
              </a:r>
              <a:endParaRPr kumimoji="0" lang="bg-BG" sz="3800" b="0" i="0" u="none" strike="noStrike" kern="1200" cap="none" spc="0" normalizeH="0" baseline="0" noProof="0" dirty="0">
                <a:ln>
                  <a:noFill/>
                </a:ln>
                <a:solidFill>
                  <a:srgbClr val="03408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FE1B3D-DCEA-420C-BF16-21C8F9A1DA4E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561" b="40784"/>
            <a:stretch/>
          </p:blipFill>
          <p:spPr bwMode="auto">
            <a:xfrm>
              <a:off x="432396" y="279996"/>
              <a:ext cx="1244004" cy="12440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F791F07-8AC9-4352-B674-BD1B80CC90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2601518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9A3AAD-8530-411A-82FA-2FB3B602AFF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29"/>
          <a:stretch/>
        </p:blipFill>
        <p:spPr bwMode="auto">
          <a:xfrm>
            <a:off x="3283658" y="3886200"/>
            <a:ext cx="3075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99F2BF-304C-4665-B296-AF061CF926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" t="10000" r="63408" b="42002"/>
          <a:stretch/>
        </p:blipFill>
        <p:spPr bwMode="auto">
          <a:xfrm>
            <a:off x="457200" y="4806732"/>
            <a:ext cx="19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6CD69F-2201-489F-B79B-583AFF5A341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1" t="10000" b="42000"/>
          <a:stretch/>
        </p:blipFill>
        <p:spPr bwMode="auto">
          <a:xfrm>
            <a:off x="2622467" y="4794176"/>
            <a:ext cx="1907346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logo">
            <a:extLst>
              <a:ext uri="{FF2B5EF4-FFF2-40B4-BE49-F238E27FC236}">
                <a16:creationId xmlns:a16="http://schemas.microsoft.com/office/drawing/2014/main" id="{F64405AB-A005-44DA-ABBD-DFEDBD547F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012" y="4794176"/>
            <a:ext cx="756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logo">
            <a:extLst>
              <a:ext uri="{FF2B5EF4-FFF2-40B4-BE49-F238E27FC236}">
                <a16:creationId xmlns:a16="http://schemas.microsoft.com/office/drawing/2014/main" id="{32069C7B-AA62-49B7-8F78-69FB69E338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080" y="4793734"/>
            <a:ext cx="11376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F5833A-5CCE-41FB-BACE-442ECB74AE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748" y="4796388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ICEST 2020 Conference">
            <a:extLst>
              <a:ext uri="{FF2B5EF4-FFF2-40B4-BE49-F238E27FC236}">
                <a16:creationId xmlns:a16="http://schemas.microsoft.com/office/drawing/2014/main" id="{34788EAF-C2B2-4545-8D77-E1172D5286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598" y="3886200"/>
            <a:ext cx="1627093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8301A6E-9FE2-4CF1-A728-9F7A8B0EA5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47" y="4790841"/>
            <a:ext cx="672000" cy="72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EBB03273-431A-4420-8AC2-CEAC00FC2A4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391481" y="4806732"/>
          <a:ext cx="1080000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r:id="rId13" imgW="1942560" imgH="1294920" progId="">
                  <p:embed/>
                </p:oleObj>
              </mc:Choice>
              <mc:Fallback>
                <p:oleObj r:id="rId13" imgW="1942560" imgH="1294920" progId="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EBB03273-431A-4420-8AC2-CEAC00FC2A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391481" y="4806732"/>
                        <a:ext cx="1080000" cy="7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607A01A2-B391-43E0-B598-7E721AF96CCA}"/>
              </a:ext>
            </a:extLst>
          </p:cNvPr>
          <p:cNvGrpSpPr/>
          <p:nvPr/>
        </p:nvGrpSpPr>
        <p:grpSpPr>
          <a:xfrm>
            <a:off x="3898230" y="5725272"/>
            <a:ext cx="4483770" cy="806072"/>
            <a:chOff x="4493424" y="5956207"/>
            <a:chExt cx="4483770" cy="806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7787" y="5956207"/>
              <a:ext cx="1019407" cy="792000"/>
            </a:xfrm>
            <a:prstGeom prst="rect">
              <a:avLst/>
            </a:prstGeom>
          </p:spPr>
        </p:pic>
        <p:pic>
          <p:nvPicPr>
            <p:cNvPr id="22" name="Picture 21" descr="mmo logo">
              <a:extLst>
                <a:ext uri="{FF2B5EF4-FFF2-40B4-BE49-F238E27FC236}">
                  <a16:creationId xmlns:a16="http://schemas.microsoft.com/office/drawing/2014/main" id="{6687815F-A5A1-4D50-890F-F0CF2931C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424" y="5970279"/>
              <a:ext cx="1048458" cy="792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CF89286-B9CD-4FBA-AB8E-00A292BF5E8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06898" y="6023615"/>
              <a:ext cx="1881886" cy="738664"/>
              <a:chOff x="7083522" y="5024568"/>
              <a:chExt cx="1411416" cy="553998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3522" y="5024568"/>
                <a:ext cx="525974" cy="54000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48DDA0-8C5F-414D-86C2-ACB5654BADB1}"/>
                  </a:ext>
                </a:extLst>
              </p:cNvPr>
              <p:cNvSpPr txBox="1"/>
              <p:nvPr/>
            </p:nvSpPr>
            <p:spPr>
              <a:xfrm>
                <a:off x="7675049" y="5024568"/>
                <a:ext cx="81988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29D3E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BulTrans</a:t>
                </a:r>
                <a:b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29D3E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29D3E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2020</a:t>
                </a:r>
                <a:endParaRPr kumimoji="0" lang="bg-BG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29D3E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8DB1680B-C88D-4D75-824B-76A5170A4B0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339" y="3886200"/>
            <a:ext cx="986673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E2E3876-E06C-4695-A29C-2BC38CADD6F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631" y="3886200"/>
            <a:ext cx="1790769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637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080" y="1524000"/>
            <a:ext cx="9011920" cy="407193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g-BG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Провеждане на Дни на науката </a:t>
            </a:r>
            <a:r>
              <a:rPr lang="bg-BG" sz="3200" b="1" dirty="0">
                <a:solidFill>
                  <a:srgbClr val="002060"/>
                </a:solidFill>
                <a:cs typeface="Arial" panose="020B0604020202020204" pitchFamily="34" charset="0"/>
              </a:rPr>
              <a:t>в </a:t>
            </a:r>
            <a:r>
              <a:rPr lang="bg-BG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„новите“ условия</a:t>
            </a:r>
            <a:endParaRPr lang="bg-BG" sz="3200" dirty="0"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en-US" sz="2800" b="1" dirty="0"/>
              <a:t>8 </a:t>
            </a:r>
            <a:r>
              <a:rPr lang="bg-BG" sz="2800" b="1" dirty="0"/>
              <a:t>форума </a:t>
            </a:r>
            <a:r>
              <a:rPr lang="bg-BG" sz="2800" dirty="0"/>
              <a:t>се изместиха към по-късна </a:t>
            </a:r>
            <a:r>
              <a:rPr lang="bg-BG" sz="2800" dirty="0" smtClean="0"/>
              <a:t>дата;</a:t>
            </a:r>
            <a:endParaRPr lang="bg-BG" sz="2800" dirty="0"/>
          </a:p>
          <a:p>
            <a:pPr lvl="0">
              <a:spcBef>
                <a:spcPts val="0"/>
              </a:spcBef>
            </a:pPr>
            <a:r>
              <a:rPr lang="bg-BG" sz="2800" b="1" dirty="0"/>
              <a:t>3 форума </a:t>
            </a:r>
            <a:r>
              <a:rPr lang="bg-BG" sz="2800" dirty="0"/>
              <a:t>ще се проведат </a:t>
            </a:r>
            <a:r>
              <a:rPr lang="bg-BG" sz="2800" dirty="0" smtClean="0"/>
              <a:t>онлайн;</a:t>
            </a:r>
            <a:endParaRPr lang="bg-BG" sz="2800" dirty="0"/>
          </a:p>
          <a:p>
            <a:pPr lvl="0">
              <a:spcBef>
                <a:spcPts val="0"/>
              </a:spcBef>
            </a:pPr>
            <a:r>
              <a:rPr lang="bg-BG" sz="2800" b="1" dirty="0"/>
              <a:t>5 форума </a:t>
            </a:r>
            <a:r>
              <a:rPr lang="bg-BG" sz="2800" dirty="0"/>
              <a:t>имат резервен (неприсъствен) вариант за </a:t>
            </a:r>
            <a:r>
              <a:rPr lang="bg-BG" sz="2800" dirty="0" smtClean="0"/>
              <a:t>провеждане;</a:t>
            </a:r>
            <a:endParaRPr lang="bg-BG" sz="2800" dirty="0"/>
          </a:p>
          <a:p>
            <a:pPr lvl="0">
              <a:spcBef>
                <a:spcPts val="0"/>
              </a:spcBef>
            </a:pPr>
            <a:r>
              <a:rPr lang="bg-BG" sz="2800" b="1" dirty="0"/>
              <a:t>Всички форуми</a:t>
            </a:r>
            <a:r>
              <a:rPr lang="bg-BG" sz="2800" dirty="0"/>
              <a:t>, планирани за май-юли 2020 г. се подготвят за провеждане в обстановка на ограничения.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EC647B-7779-4F5C-8D74-704DC9D3551D}"/>
              </a:ext>
            </a:extLst>
          </p:cNvPr>
          <p:cNvGrpSpPr/>
          <p:nvPr/>
        </p:nvGrpSpPr>
        <p:grpSpPr>
          <a:xfrm>
            <a:off x="432396" y="279996"/>
            <a:ext cx="11306544" cy="1244004"/>
            <a:chOff x="432396" y="279996"/>
            <a:chExt cx="11306544" cy="1244004"/>
          </a:xfrm>
        </p:grpSpPr>
        <p:sp>
          <p:nvSpPr>
            <p:cNvPr id="16" name="TextBox 15"/>
            <p:cNvSpPr txBox="1"/>
            <p:nvPr/>
          </p:nvSpPr>
          <p:spPr>
            <a:xfrm>
              <a:off x="1756742" y="563444"/>
              <a:ext cx="998219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3800" b="1" cap="all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Дни на науката на</a:t>
              </a:r>
              <a:r>
                <a:rPr lang="en-US" sz="3800" b="1" cap="all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bg-BG" sz="3800" b="1" cap="all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ТУ-СОФИЯ – 20</a:t>
              </a:r>
              <a:r>
                <a:rPr lang="en-US" sz="3800" b="1" cap="all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bg-BG" sz="3800" dirty="0">
                <a:solidFill>
                  <a:srgbClr val="034087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FE1B3D-DCEA-420C-BF16-21C8F9A1DA4E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561" b="40784"/>
            <a:stretch/>
          </p:blipFill>
          <p:spPr bwMode="auto">
            <a:xfrm>
              <a:off x="432396" y="279996"/>
              <a:ext cx="1244004" cy="12440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102" name="Picture 6">
            <a:extLst>
              <a:ext uri="{FF2B5EF4-FFF2-40B4-BE49-F238E27FC236}">
                <a16:creationId xmlns:a16="http://schemas.microsoft.com/office/drawing/2014/main" id="{9EDF9D30-06E7-4FF1-8557-D30CD1AA2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476" y="4343400"/>
            <a:ext cx="2311594" cy="231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059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742" y="1295401"/>
            <a:ext cx="10206658" cy="541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lvl="1" indent="0" algn="ctr">
              <a:spcBef>
                <a:spcPts val="0"/>
              </a:spcBef>
              <a:buNone/>
            </a:pPr>
            <a:r>
              <a:rPr lang="bg-BG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Научни форуми, индексирани в </a:t>
            </a:r>
            <a:r>
              <a:rPr lang="bg-BG" sz="3200" dirty="0" smtClean="0">
                <a:solidFill>
                  <a:srgbClr val="FF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SCOPUS</a:t>
            </a:r>
            <a:endParaRPr lang="bg-BG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ctr">
              <a:spcBef>
                <a:spcPts val="0"/>
              </a:spcBef>
              <a:buNone/>
            </a:pPr>
            <a:r>
              <a:rPr lang="bg-BG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Май - Юли 2020</a:t>
            </a:r>
          </a:p>
          <a:p>
            <a:pPr lvl="0">
              <a:spcBef>
                <a:spcPts val="0"/>
              </a:spcBef>
            </a:pPr>
            <a:r>
              <a:rPr lang="bg-BG" sz="2800" dirty="0" smtClean="0"/>
              <a:t>МНК Техника, технологии и системи </a:t>
            </a:r>
            <a:r>
              <a:rPr lang="bg-BG" sz="2800" b="1" dirty="0" smtClean="0"/>
              <a:t>ТехСис 2020</a:t>
            </a:r>
          </a:p>
          <a:p>
            <a:pPr lvl="0">
              <a:spcBef>
                <a:spcPts val="0"/>
              </a:spcBef>
            </a:pPr>
            <a:r>
              <a:rPr lang="bg-BG" sz="2800" dirty="0" smtClean="0"/>
              <a:t>МС по електрически апарати и технологии </a:t>
            </a:r>
            <a:r>
              <a:rPr lang="bg-BG" sz="2800" b="1" dirty="0" smtClean="0"/>
              <a:t>SIELA 2020</a:t>
            </a:r>
          </a:p>
          <a:p>
            <a:pPr lvl="0">
              <a:spcBef>
                <a:spcPts val="0"/>
              </a:spcBef>
            </a:pPr>
            <a:r>
              <a:rPr lang="bg-BG" sz="2800" dirty="0" smtClean="0"/>
              <a:t>К Приложение на математиката в техниката и икономиката </a:t>
            </a:r>
            <a:r>
              <a:rPr lang="bg-BG" sz="2800" b="1" dirty="0" smtClean="0"/>
              <a:t>AMEE’20</a:t>
            </a:r>
          </a:p>
          <a:p>
            <a:pPr lvl="0">
              <a:spcBef>
                <a:spcPts val="0"/>
              </a:spcBef>
            </a:pPr>
            <a:r>
              <a:rPr lang="bg-BG" sz="2800" dirty="0" smtClean="0"/>
              <a:t>МК </a:t>
            </a:r>
            <a:r>
              <a:rPr lang="bg-BG" sz="2800" dirty="0" err="1" smtClean="0"/>
              <a:t>Creative</a:t>
            </a:r>
            <a:r>
              <a:rPr lang="bg-BG" sz="2800" dirty="0" smtClean="0"/>
              <a:t> </a:t>
            </a:r>
            <a:r>
              <a:rPr lang="bg-BG" sz="2800" dirty="0" err="1" smtClean="0"/>
              <a:t>Business</a:t>
            </a:r>
            <a:r>
              <a:rPr lang="bg-BG" sz="2800" dirty="0" smtClean="0"/>
              <a:t> </a:t>
            </a:r>
            <a:r>
              <a:rPr lang="bg-BG" sz="2800" dirty="0" err="1" smtClean="0"/>
              <a:t>for</a:t>
            </a:r>
            <a:r>
              <a:rPr lang="bg-BG" sz="2800" dirty="0" smtClean="0"/>
              <a:t> </a:t>
            </a:r>
            <a:r>
              <a:rPr lang="bg-BG" sz="2800" dirty="0" err="1" smtClean="0"/>
              <a:t>Smart</a:t>
            </a:r>
            <a:r>
              <a:rPr lang="bg-BG" sz="2800" dirty="0" smtClean="0"/>
              <a:t> </a:t>
            </a:r>
            <a:r>
              <a:rPr lang="bg-BG" sz="2800" dirty="0" err="1" smtClean="0"/>
              <a:t>and</a:t>
            </a:r>
            <a:r>
              <a:rPr lang="bg-BG" sz="2800" dirty="0" smtClean="0"/>
              <a:t> </a:t>
            </a:r>
            <a:r>
              <a:rPr lang="bg-BG" sz="2800" dirty="0" err="1" smtClean="0"/>
              <a:t>Sustainable</a:t>
            </a:r>
            <a:r>
              <a:rPr lang="bg-BG" sz="2800" dirty="0" smtClean="0"/>
              <a:t> </a:t>
            </a:r>
            <a:r>
              <a:rPr lang="bg-BG" sz="2800" dirty="0" err="1" smtClean="0"/>
              <a:t>Growth</a:t>
            </a:r>
            <a:r>
              <a:rPr lang="bg-BG" sz="2800" dirty="0" smtClean="0"/>
              <a:t> - </a:t>
            </a:r>
            <a:r>
              <a:rPr lang="bg-BG" sz="2800" b="1" dirty="0" err="1" smtClean="0"/>
              <a:t>CreBus</a:t>
            </a:r>
            <a:r>
              <a:rPr lang="bg-BG" sz="2800" b="1" dirty="0" smtClean="0"/>
              <a:t> 2020</a:t>
            </a:r>
          </a:p>
          <a:p>
            <a:pPr>
              <a:spcBef>
                <a:spcPts val="0"/>
              </a:spcBef>
            </a:pPr>
            <a:r>
              <a:rPr lang="bg-BG" sz="2800" dirty="0" smtClean="0"/>
              <a:t>International </a:t>
            </a:r>
            <a:r>
              <a:rPr lang="bg-BG" sz="2800" dirty="0" err="1" smtClean="0"/>
              <a:t>Workshop</a:t>
            </a:r>
            <a:r>
              <a:rPr lang="bg-BG" sz="2800" dirty="0" smtClean="0"/>
              <a:t> New </a:t>
            </a:r>
            <a:r>
              <a:rPr lang="bg-BG" sz="2800" dirty="0" err="1" smtClean="0"/>
              <a:t>Approaches</a:t>
            </a:r>
            <a:r>
              <a:rPr lang="bg-BG" sz="2800" dirty="0" smtClean="0"/>
              <a:t> </a:t>
            </a:r>
            <a:r>
              <a:rPr lang="bg-BG" sz="2800" dirty="0" err="1" smtClean="0"/>
              <a:t>for</a:t>
            </a:r>
            <a:r>
              <a:rPr lang="bg-BG" sz="2800" dirty="0" smtClean="0"/>
              <a:t> </a:t>
            </a:r>
            <a:r>
              <a:rPr lang="bg-BG" sz="2800" dirty="0" err="1" smtClean="0"/>
              <a:t>Multidimensional</a:t>
            </a:r>
            <a:r>
              <a:rPr lang="bg-BG" sz="2800" dirty="0" smtClean="0"/>
              <a:t> </a:t>
            </a:r>
            <a:r>
              <a:rPr lang="bg-BG" sz="2800" dirty="0" err="1" smtClean="0"/>
              <a:t>Signal</a:t>
            </a:r>
            <a:r>
              <a:rPr lang="bg-BG" sz="2800" dirty="0" smtClean="0"/>
              <a:t> </a:t>
            </a:r>
            <a:r>
              <a:rPr lang="bg-BG" sz="2800" dirty="0" err="1" smtClean="0"/>
              <a:t>Processing</a:t>
            </a:r>
            <a:r>
              <a:rPr lang="bg-BG" sz="2800" dirty="0" smtClean="0"/>
              <a:t> </a:t>
            </a:r>
            <a:r>
              <a:rPr lang="bg-BG" sz="2800" b="1" dirty="0" smtClean="0"/>
              <a:t>NAMSP 2020</a:t>
            </a:r>
            <a:endParaRPr lang="bg-BG" sz="2800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A17499-3765-49F9-9F32-AC5E1EF0D4FE}"/>
              </a:ext>
            </a:extLst>
          </p:cNvPr>
          <p:cNvGrpSpPr/>
          <p:nvPr/>
        </p:nvGrpSpPr>
        <p:grpSpPr>
          <a:xfrm>
            <a:off x="432396" y="279996"/>
            <a:ext cx="11306544" cy="1244004"/>
            <a:chOff x="432396" y="279996"/>
            <a:chExt cx="11306544" cy="124400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456F0FA-2DF5-4D03-866B-39BE69311B6D}"/>
                </a:ext>
              </a:extLst>
            </p:cNvPr>
            <p:cNvSpPr txBox="1"/>
            <p:nvPr/>
          </p:nvSpPr>
          <p:spPr>
            <a:xfrm>
              <a:off x="1756742" y="563444"/>
              <a:ext cx="998219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38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Дни на науката на</a:t>
              </a:r>
              <a:r>
                <a:rPr kumimoji="0" lang="en-US" sz="38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bg-BG" sz="38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ТУ-СОФИЯ – 20</a:t>
              </a:r>
              <a:r>
                <a:rPr kumimoji="0" lang="en-US" sz="38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20</a:t>
              </a:r>
              <a:endParaRPr kumimoji="0" lang="bg-BG" sz="3800" b="0" i="0" u="none" strike="noStrike" kern="1200" cap="none" spc="0" normalizeH="0" baseline="0" noProof="0" dirty="0">
                <a:ln>
                  <a:noFill/>
                </a:ln>
                <a:solidFill>
                  <a:srgbClr val="03408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02EF8B6-113E-41A0-BA73-A7278FFBE070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561" b="40784"/>
            <a:stretch/>
          </p:blipFill>
          <p:spPr bwMode="auto">
            <a:xfrm>
              <a:off x="432396" y="279996"/>
              <a:ext cx="1244004" cy="12440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741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742" y="1240552"/>
            <a:ext cx="10206658" cy="561744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57200" lvl="1" indent="0" algn="ctr">
              <a:spcBef>
                <a:spcPts val="0"/>
              </a:spcBef>
              <a:buNone/>
            </a:pPr>
            <a:r>
              <a:rPr lang="bg-BG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Научни форуми, индексирани в </a:t>
            </a:r>
            <a:r>
              <a:rPr lang="bg-BG" sz="3200" dirty="0" smtClean="0">
                <a:solidFill>
                  <a:srgbClr val="FF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SCOPUS</a:t>
            </a:r>
          </a:p>
          <a:p>
            <a:pPr marL="457200" lvl="1" indent="0" algn="ctr">
              <a:spcBef>
                <a:spcPts val="0"/>
              </a:spcBef>
              <a:buNone/>
            </a:pPr>
            <a:r>
              <a:rPr lang="bg-BG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Септември 2020</a:t>
            </a:r>
            <a:endParaRPr lang="bg-BG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ru-RU" sz="2800" dirty="0" smtClean="0"/>
              <a:t>Научен </a:t>
            </a:r>
            <a:r>
              <a:rPr lang="ru-RU" sz="2800" dirty="0"/>
              <a:t>симпозиум  Метрология и метрологично осигуряване </a:t>
            </a:r>
            <a:r>
              <a:rPr lang="bg-BG" sz="2800" b="1" dirty="0"/>
              <a:t>ММО </a:t>
            </a:r>
            <a:r>
              <a:rPr lang="ru-RU" sz="2800" b="1" dirty="0"/>
              <a:t>2020</a:t>
            </a:r>
            <a:endParaRPr lang="en-US" sz="2800" b="1" dirty="0"/>
          </a:p>
          <a:p>
            <a:pPr>
              <a:spcBef>
                <a:spcPts val="0"/>
              </a:spcBef>
            </a:pPr>
            <a:r>
              <a:rPr lang="bg-BG" sz="2800" dirty="0"/>
              <a:t>Научна конференция </a:t>
            </a:r>
            <a:r>
              <a:rPr lang="bg-BG" sz="2800" b="1" dirty="0" err="1"/>
              <a:t>БулЕФ</a:t>
            </a:r>
            <a:r>
              <a:rPr lang="bg-BG" sz="2800" b="1" dirty="0"/>
              <a:t> 2020</a:t>
            </a:r>
          </a:p>
          <a:p>
            <a:pPr>
              <a:spcBef>
                <a:spcPts val="0"/>
              </a:spcBef>
            </a:pPr>
            <a:r>
              <a:rPr lang="ru-RU" sz="2800" dirty="0"/>
              <a:t>НКМУ по </a:t>
            </a:r>
            <a:r>
              <a:rPr lang="ru-RU" sz="2800" dirty="0" err="1"/>
              <a:t>Aвиационна</a:t>
            </a:r>
            <a:r>
              <a:rPr lang="ru-RU" sz="2800" dirty="0"/>
              <a:t>, </a:t>
            </a:r>
            <a:r>
              <a:rPr lang="ru-RU" sz="2800" dirty="0" err="1"/>
              <a:t>автомобилна</a:t>
            </a:r>
            <a:r>
              <a:rPr lang="ru-RU" sz="2800" dirty="0"/>
              <a:t> и </a:t>
            </a:r>
            <a:r>
              <a:rPr lang="ru-RU" sz="2800" dirty="0" err="1"/>
              <a:t>железопътна</a:t>
            </a:r>
            <a:r>
              <a:rPr lang="ru-RU" sz="2800" dirty="0"/>
              <a:t> техника и технологии </a:t>
            </a:r>
            <a:r>
              <a:rPr lang="ru-RU" sz="2800" b="1" dirty="0"/>
              <a:t>БулТранс-2020</a:t>
            </a:r>
            <a:endParaRPr lang="en-US" sz="2800" b="1" dirty="0"/>
          </a:p>
          <a:p>
            <a:pPr>
              <a:spcBef>
                <a:spcPts val="0"/>
              </a:spcBef>
            </a:pPr>
            <a:r>
              <a:rPr lang="bg-BG" sz="2800" dirty="0"/>
              <a:t>МНК </a:t>
            </a:r>
            <a:r>
              <a:rPr lang="en-US" sz="2800" b="1" dirty="0"/>
              <a:t>ICEST 2020</a:t>
            </a:r>
            <a:endParaRPr lang="bg-BG" sz="2800" b="1" dirty="0"/>
          </a:p>
          <a:p>
            <a:pPr>
              <a:spcBef>
                <a:spcPts val="0"/>
              </a:spcBef>
            </a:pPr>
            <a:r>
              <a:rPr lang="ru-RU" sz="2800" dirty="0"/>
              <a:t>MНК </a:t>
            </a:r>
            <a:r>
              <a:rPr lang="ru-RU" sz="2800" dirty="0" err="1"/>
              <a:t>Електронна</a:t>
            </a:r>
            <a:r>
              <a:rPr lang="ru-RU" sz="2800" dirty="0"/>
              <a:t> техника</a:t>
            </a:r>
            <a:r>
              <a:rPr lang="en-US" sz="2800" dirty="0"/>
              <a:t> </a:t>
            </a:r>
            <a:r>
              <a:rPr lang="bg-BG" sz="2800" b="1" dirty="0"/>
              <a:t>ЕТ 2020</a:t>
            </a:r>
          </a:p>
          <a:p>
            <a:pPr>
              <a:spcBef>
                <a:spcPts val="0"/>
              </a:spcBef>
            </a:pPr>
            <a:r>
              <a:rPr lang="bg-BG" sz="2800" dirty="0"/>
              <a:t>МК по информационни технологии</a:t>
            </a:r>
            <a:r>
              <a:rPr lang="ru-RU" sz="2800" dirty="0"/>
              <a:t> </a:t>
            </a:r>
            <a:r>
              <a:rPr lang="ru-RU" sz="2800" b="1" dirty="0" err="1"/>
              <a:t>ИнфоТех</a:t>
            </a:r>
            <a:endParaRPr lang="en-US" sz="2800" b="1" dirty="0"/>
          </a:p>
          <a:p>
            <a:pPr lvl="0">
              <a:spcBef>
                <a:spcPts val="0"/>
              </a:spcBef>
            </a:pPr>
            <a:r>
              <a:rPr lang="bg-BG" sz="2800" dirty="0"/>
              <a:t>НКМУ </a:t>
            </a:r>
            <a:r>
              <a:rPr lang="bg-BG" sz="2800" b="1" dirty="0"/>
              <a:t>ЕМФ 2020</a:t>
            </a:r>
            <a:endParaRPr lang="en-US" sz="28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14CFFF-6A8B-4A02-8BF2-7D9FDF829956}"/>
              </a:ext>
            </a:extLst>
          </p:cNvPr>
          <p:cNvGrpSpPr/>
          <p:nvPr/>
        </p:nvGrpSpPr>
        <p:grpSpPr>
          <a:xfrm>
            <a:off x="432396" y="152400"/>
            <a:ext cx="11306544" cy="1244004"/>
            <a:chOff x="432396" y="279996"/>
            <a:chExt cx="11306544" cy="124400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05C946-6D48-4D1D-855A-C07C32B13659}"/>
                </a:ext>
              </a:extLst>
            </p:cNvPr>
            <p:cNvSpPr txBox="1"/>
            <p:nvPr/>
          </p:nvSpPr>
          <p:spPr>
            <a:xfrm>
              <a:off x="1756742" y="563444"/>
              <a:ext cx="998219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38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Дни на науката на</a:t>
              </a:r>
              <a:r>
                <a:rPr kumimoji="0" lang="en-US" sz="38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bg-BG" sz="38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ТУ-СОФИЯ – 20</a:t>
              </a:r>
              <a:r>
                <a:rPr kumimoji="0" lang="en-US" sz="38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20</a:t>
              </a:r>
              <a:endParaRPr kumimoji="0" lang="bg-BG" sz="3800" b="0" i="0" u="none" strike="noStrike" kern="1200" cap="none" spc="0" normalizeH="0" baseline="0" noProof="0" dirty="0">
                <a:ln>
                  <a:noFill/>
                </a:ln>
                <a:solidFill>
                  <a:srgbClr val="03408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A880F38-358D-4DCB-994C-2C4CBC1BC0E2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561" b="40784"/>
            <a:stretch/>
          </p:blipFill>
          <p:spPr bwMode="auto">
            <a:xfrm>
              <a:off x="432396" y="279996"/>
              <a:ext cx="1244004" cy="12440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733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742" y="1676400"/>
            <a:ext cx="10206658" cy="480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lvl="1" indent="0" algn="ctr">
              <a:buNone/>
            </a:pPr>
            <a:r>
              <a:rPr lang="bg-BG" sz="3200" b="1" dirty="0">
                <a:solidFill>
                  <a:srgbClr val="002060"/>
                </a:solidFill>
                <a:cs typeface="Arial" panose="020B0604020202020204" pitchFamily="34" charset="0"/>
              </a:rPr>
              <a:t>Научни форуми, </a:t>
            </a:r>
            <a:r>
              <a:rPr lang="ru-RU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индексирани</a:t>
            </a:r>
            <a:r>
              <a:rPr lang="bg-BG" sz="3200" b="1" dirty="0">
                <a:solidFill>
                  <a:srgbClr val="002060"/>
                </a:solidFill>
                <a:cs typeface="Arial" panose="020B0604020202020204" pitchFamily="34" charset="0"/>
              </a:rPr>
              <a:t> в </a:t>
            </a:r>
            <a:r>
              <a:rPr lang="en-US" sz="3200" dirty="0">
                <a:solidFill>
                  <a:srgbClr val="FF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SCOPUS</a:t>
            </a:r>
            <a:endParaRPr lang="bg-BG" sz="3200" dirty="0">
              <a:solidFill>
                <a:srgbClr val="FF8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ctr">
              <a:buNone/>
            </a:pPr>
            <a:r>
              <a:rPr lang="bg-BG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Октомври – Ноември </a:t>
            </a:r>
            <a:r>
              <a:rPr lang="bg-BG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2020</a:t>
            </a:r>
            <a:endParaRPr lang="bg-BG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457200" lvl="1" indent="0" algn="ctr">
              <a:spcBef>
                <a:spcPts val="0"/>
              </a:spcBef>
              <a:buNone/>
            </a:pPr>
            <a:endParaRPr lang="bg-B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bg-BG" sz="2800" dirty="0"/>
              <a:t>МНК Високи технологии за устойчиво развитие</a:t>
            </a:r>
            <a:r>
              <a:rPr lang="en-US" sz="2800" dirty="0"/>
              <a:t> </a:t>
            </a:r>
            <a:r>
              <a:rPr lang="en-US" sz="2800" b="1" dirty="0" err="1"/>
              <a:t>HiTech</a:t>
            </a:r>
            <a:r>
              <a:rPr lang="en-US" sz="2800" b="1" dirty="0"/>
              <a:t> 2020</a:t>
            </a:r>
            <a:endParaRPr lang="bg-BG" sz="2800" b="1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bg-BG" sz="2800" dirty="0"/>
              <a:t>МНК </a:t>
            </a:r>
            <a:r>
              <a:rPr lang="en-US" sz="2800" dirty="0"/>
              <a:t>Communication Electromagnetics and Medical Application </a:t>
            </a:r>
            <a:r>
              <a:rPr lang="en-US" sz="2800" b="1" dirty="0"/>
              <a:t>CEMA‘20</a:t>
            </a:r>
            <a:endParaRPr lang="bg-BG" sz="2800" b="1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bg-BG" sz="2800" dirty="0"/>
              <a:t>НКМУ </a:t>
            </a:r>
            <a:r>
              <a:rPr lang="bg-BG" sz="2800" b="1" dirty="0"/>
              <a:t>Електроника 2020</a:t>
            </a:r>
            <a:endParaRPr lang="en-US" sz="28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619500-5F8C-43BC-ADB5-153C393F483A}"/>
              </a:ext>
            </a:extLst>
          </p:cNvPr>
          <p:cNvGrpSpPr/>
          <p:nvPr/>
        </p:nvGrpSpPr>
        <p:grpSpPr>
          <a:xfrm>
            <a:off x="432396" y="279996"/>
            <a:ext cx="11306544" cy="1244004"/>
            <a:chOff x="432396" y="279996"/>
            <a:chExt cx="11306544" cy="124400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4522D4A-4967-4DE4-A757-A4614AA55A3E}"/>
                </a:ext>
              </a:extLst>
            </p:cNvPr>
            <p:cNvSpPr txBox="1"/>
            <p:nvPr/>
          </p:nvSpPr>
          <p:spPr>
            <a:xfrm>
              <a:off x="1756742" y="563444"/>
              <a:ext cx="998219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38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Дни на науката на</a:t>
              </a:r>
              <a:r>
                <a:rPr kumimoji="0" lang="en-US" sz="38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bg-BG" sz="38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ТУ-СОФИЯ – 20</a:t>
              </a:r>
              <a:r>
                <a:rPr kumimoji="0" lang="en-US" sz="38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20</a:t>
              </a:r>
              <a:endParaRPr kumimoji="0" lang="bg-BG" sz="3800" b="0" i="0" u="none" strike="noStrike" kern="1200" cap="none" spc="0" normalizeH="0" baseline="0" noProof="0" dirty="0">
                <a:ln>
                  <a:noFill/>
                </a:ln>
                <a:solidFill>
                  <a:srgbClr val="03408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51F2944-BE8C-47B7-B5AE-39BF867DA093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561" b="40784"/>
            <a:stretch/>
          </p:blipFill>
          <p:spPr bwMode="auto">
            <a:xfrm>
              <a:off x="432396" y="279996"/>
              <a:ext cx="1244004" cy="12440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6365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743200" y="3505200"/>
            <a:ext cx="5755181" cy="2362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добър час!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94F795-23B3-46EF-BE29-9156DB3B87A9}"/>
              </a:ext>
            </a:extLst>
          </p:cNvPr>
          <p:cNvGrpSpPr/>
          <p:nvPr/>
        </p:nvGrpSpPr>
        <p:grpSpPr>
          <a:xfrm>
            <a:off x="432396" y="279996"/>
            <a:ext cx="11306544" cy="1244004"/>
            <a:chOff x="432396" y="279996"/>
            <a:chExt cx="11306544" cy="124400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E4F82B0-B494-43BE-B64C-87859B2BE960}"/>
                </a:ext>
              </a:extLst>
            </p:cNvPr>
            <p:cNvSpPr txBox="1"/>
            <p:nvPr/>
          </p:nvSpPr>
          <p:spPr>
            <a:xfrm>
              <a:off x="1756742" y="563444"/>
              <a:ext cx="998219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3800" b="1" cap="all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Дни на науката на</a:t>
              </a:r>
              <a:r>
                <a:rPr lang="en-US" sz="3800" b="1" cap="all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bg-BG" sz="3800" b="1" cap="all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ТУ-СОФИЯ – 20</a:t>
              </a:r>
              <a:r>
                <a:rPr lang="en-US" sz="3800" b="1" cap="all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bg-BG" sz="3800" dirty="0">
                <a:solidFill>
                  <a:srgbClr val="034087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00CF915-B137-40E7-B41A-24F1E089B75D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561" b="40784"/>
            <a:stretch/>
          </p:blipFill>
          <p:spPr bwMode="auto">
            <a:xfrm>
              <a:off x="432396" y="279996"/>
              <a:ext cx="1244004" cy="12440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432396" y="1347142"/>
            <a:ext cx="11295658" cy="139605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g-BG" sz="4000" b="1" cap="all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75 години</a:t>
            </a:r>
            <a:br>
              <a:rPr lang="bg-BG" sz="4000" b="1" cap="all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000" b="1" cap="all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 Университет-СОФИЯ </a:t>
            </a:r>
            <a:endParaRPr lang="en-US" sz="4000" b="1" cap="all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204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10667999" cy="54864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g-BG" sz="3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Единствен по рода си формат с основен организатор </a:t>
            </a:r>
            <a:r>
              <a:rPr lang="bg-BG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Технически университет - София</a:t>
            </a:r>
            <a:endParaRPr lang="bg-BG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Устойчива традиция </a:t>
            </a:r>
            <a:r>
              <a:rPr lang="bg-BG" sz="2800" dirty="0">
                <a:cs typeface="Arial" panose="020B0604020202020204" pitchFamily="34" charset="0"/>
              </a:rPr>
              <a:t>– </a:t>
            </a:r>
            <a:r>
              <a:rPr lang="bg-BG" sz="2800" b="1" dirty="0">
                <a:solidFill>
                  <a:srgbClr val="002060"/>
                </a:solidFill>
                <a:cs typeface="Arial" panose="020B0604020202020204" pitchFamily="34" charset="0"/>
              </a:rPr>
              <a:t>1</a:t>
            </a:r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4</a:t>
            </a:r>
            <a:r>
              <a:rPr lang="bg-BG" sz="2800" b="1" dirty="0">
                <a:solidFill>
                  <a:srgbClr val="002060"/>
                </a:solidFill>
                <a:cs typeface="Arial" panose="020B0604020202020204" pitchFamily="34" charset="0"/>
              </a:rPr>
              <a:t>-то поредно издание</a:t>
            </a:r>
          </a:p>
          <a:p>
            <a:pPr lvl="1">
              <a:spcBef>
                <a:spcPts val="0"/>
              </a:spcBef>
            </a:pPr>
            <a:r>
              <a:rPr lang="bg-BG" sz="2800" b="1" dirty="0" smtClean="0"/>
              <a:t>Голям брой научни форуми </a:t>
            </a: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конгреси, конференции, семинари, бианалета и др.</a:t>
            </a:r>
            <a:endParaRPr lang="bg-B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</a:pPr>
            <a:r>
              <a:rPr lang="bg-BG" sz="2800" b="1" dirty="0"/>
              <a:t>Голям брой участници и </a:t>
            </a:r>
            <a:r>
              <a:rPr lang="bg-BG" sz="2800" b="1" dirty="0" smtClean="0"/>
              <a:t>доклади </a:t>
            </a: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международно утвърдени научни форуми -</a:t>
            </a:r>
            <a:r>
              <a:rPr lang="bg-B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младежки и/или студентски </a:t>
            </a: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конференции.</a:t>
            </a:r>
            <a:endParaRPr lang="bg-B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</a:pPr>
            <a:r>
              <a:rPr lang="bg-BG" sz="2800" b="1" dirty="0" smtClean="0"/>
              <a:t>Времеви интервал</a:t>
            </a:r>
            <a:r>
              <a:rPr lang="bg-BG" sz="2800" dirty="0"/>
              <a:t> </a:t>
            </a: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bg-BG" sz="2800" dirty="0" smtClean="0"/>
              <a:t> </a:t>
            </a:r>
            <a:r>
              <a:rPr lang="bg-B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 до </a:t>
            </a: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октомври.</a:t>
            </a:r>
            <a:endParaRPr lang="bg-B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</a:pPr>
            <a:r>
              <a:rPr lang="bg-BG" sz="2800" b="1" dirty="0" smtClean="0"/>
              <a:t>Различни градове </a:t>
            </a: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София, Пловдив, Сливен, Варна, Созопол и др.</a:t>
            </a:r>
          </a:p>
          <a:p>
            <a:pPr lvl="1">
              <a:spcBef>
                <a:spcPts val="0"/>
              </a:spcBef>
            </a:pPr>
            <a:r>
              <a:rPr lang="bg-BG" sz="2800" b="1" dirty="0" smtClean="0"/>
              <a:t>Богато тематично разнообразие </a:t>
            </a: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инженерни </a:t>
            </a: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науки, математика и физика, икономика и </a:t>
            </a: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стопански </a:t>
            </a: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науки.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EC647B-7779-4F5C-8D74-704DC9D3551D}"/>
              </a:ext>
            </a:extLst>
          </p:cNvPr>
          <p:cNvGrpSpPr/>
          <p:nvPr/>
        </p:nvGrpSpPr>
        <p:grpSpPr>
          <a:xfrm>
            <a:off x="152400" y="127596"/>
            <a:ext cx="11586540" cy="1244004"/>
            <a:chOff x="432396" y="279996"/>
            <a:chExt cx="11306544" cy="1244004"/>
          </a:xfrm>
        </p:grpSpPr>
        <p:sp>
          <p:nvSpPr>
            <p:cNvPr id="16" name="TextBox 15"/>
            <p:cNvSpPr txBox="1"/>
            <p:nvPr/>
          </p:nvSpPr>
          <p:spPr>
            <a:xfrm>
              <a:off x="1756742" y="563444"/>
              <a:ext cx="998219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3800" b="1" cap="all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Дни на науката на</a:t>
              </a:r>
              <a:r>
                <a:rPr lang="en-US" sz="3800" b="1" cap="all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bg-BG" sz="3800" b="1" cap="all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ТУ-СОФИЯ – 20</a:t>
              </a:r>
              <a:r>
                <a:rPr lang="en-US" sz="3800" b="1" cap="all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bg-BG" sz="3800" dirty="0">
                <a:solidFill>
                  <a:srgbClr val="034087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FE1B3D-DCEA-420C-BF16-21C8F9A1DA4E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561" b="40784"/>
            <a:stretch/>
          </p:blipFill>
          <p:spPr bwMode="auto">
            <a:xfrm>
              <a:off x="432396" y="279996"/>
              <a:ext cx="1244004" cy="12440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057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10672140" cy="51054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bg-B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Активно </a:t>
            </a:r>
            <a:r>
              <a:rPr lang="bg-B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участие на </a:t>
            </a:r>
            <a:r>
              <a:rPr lang="bg-BG" sz="3200" b="1" dirty="0">
                <a:solidFill>
                  <a:srgbClr val="002060"/>
                </a:solidFill>
                <a:cs typeface="Arial" panose="020B0604020202020204" pitchFamily="34" charset="0"/>
              </a:rPr>
              <a:t>млади учени и </a:t>
            </a:r>
            <a:r>
              <a:rPr lang="bg-BG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докторанти</a:t>
            </a:r>
            <a:endParaRPr lang="bg-BG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Уникална атмосфера – дават си среща:</a:t>
            </a:r>
          </a:p>
          <a:p>
            <a:pPr lv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Наука и образование;</a:t>
            </a:r>
          </a:p>
          <a:p>
            <a:pPr lv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Наука </a:t>
            </a:r>
            <a:r>
              <a:rPr lang="bg-B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 </a:t>
            </a: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бизнес;</a:t>
            </a:r>
          </a:p>
          <a:p>
            <a:pPr lv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Традиции и иновации; </a:t>
            </a:r>
          </a:p>
          <a:p>
            <a:pPr lv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bg-B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</a:t>
            </a: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одещите </a:t>
            </a:r>
            <a:r>
              <a:rPr lang="bg-B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специалисти и</a:t>
            </a: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bg-B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младите </a:t>
            </a: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учени и докторанти;</a:t>
            </a:r>
          </a:p>
          <a:p>
            <a:pPr lv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Преподаватели и студентите;</a:t>
            </a:r>
          </a:p>
          <a:p>
            <a:pPr lv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Български и чуждестранни учени.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633612-40FB-4BEC-A1F8-9E1B85CF841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61" b="40784"/>
          <a:stretch/>
        </p:blipFill>
        <p:spPr bwMode="auto">
          <a:xfrm>
            <a:off x="228600" y="228600"/>
            <a:ext cx="1274811" cy="1371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411" y="304708"/>
            <a:ext cx="10229975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34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2508" y="1845502"/>
            <a:ext cx="7334692" cy="413259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bg-BG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Средище за обмен на идеи и резултати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от научни изследвания с колеги от академичната общност и индустрията от цял свят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Силно изразено </a:t>
            </a:r>
            <a:r>
              <a:rPr lang="bg-BG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 присъствие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Сцена за </a:t>
            </a:r>
            <a:r>
              <a:rPr lang="bg-BG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трансфер на знания и технологии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към обществото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27" y="1400288"/>
            <a:ext cx="27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27" y="3200288"/>
            <a:ext cx="27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27" y="5058000"/>
            <a:ext cx="27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0A9466E-EC41-46CA-A353-F9F2748E08A5}"/>
              </a:ext>
            </a:extLst>
          </p:cNvPr>
          <p:cNvGrpSpPr/>
          <p:nvPr/>
        </p:nvGrpSpPr>
        <p:grpSpPr>
          <a:xfrm>
            <a:off x="432396" y="279996"/>
            <a:ext cx="11306544" cy="1244004"/>
            <a:chOff x="432396" y="279996"/>
            <a:chExt cx="11306544" cy="124400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B129543-8045-4DA5-AF9F-FA9023A66F31}"/>
                </a:ext>
              </a:extLst>
            </p:cNvPr>
            <p:cNvSpPr txBox="1"/>
            <p:nvPr/>
          </p:nvSpPr>
          <p:spPr>
            <a:xfrm>
              <a:off x="1756742" y="563444"/>
              <a:ext cx="998219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3800" b="1" cap="all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Дни на науката на</a:t>
              </a:r>
              <a:r>
                <a:rPr lang="en-US" sz="3800" b="1" cap="all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bg-BG" sz="3800" b="1" cap="all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ТУ-СОФИЯ – 20</a:t>
              </a:r>
              <a:r>
                <a:rPr lang="en-US" sz="3800" b="1" cap="all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bg-BG" sz="3800" dirty="0">
                <a:solidFill>
                  <a:srgbClr val="034087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A4C964C-E2A6-4CF0-856C-5F3B2D221495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561" b="40784"/>
            <a:stretch/>
          </p:blipFill>
          <p:spPr bwMode="auto">
            <a:xfrm>
              <a:off x="432396" y="279996"/>
              <a:ext cx="1244004" cy="12440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A532744-247F-4BB0-B442-AF90045CB5AA}"/>
              </a:ext>
            </a:extLst>
          </p:cNvPr>
          <p:cNvSpPr txBox="1"/>
          <p:nvPr/>
        </p:nvSpPr>
        <p:spPr>
          <a:xfrm>
            <a:off x="10897522" y="6465579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Стар слайд!</a:t>
            </a:r>
          </a:p>
        </p:txBody>
      </p:sp>
    </p:spTree>
    <p:extLst>
      <p:ext uri="{BB962C8B-B14F-4D97-AF65-F5344CB8AC3E}">
        <p14:creationId xmlns:p14="http://schemas.microsoft.com/office/powerpoint/2010/main" val="263219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11963400" cy="375732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572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Значимост на представените резултати</a:t>
            </a:r>
          </a:p>
          <a:p>
            <a:pPr marL="457200" lvl="1" indent="0" algn="ctr">
              <a:spcBef>
                <a:spcPts val="0"/>
              </a:spcBef>
              <a:spcAft>
                <a:spcPts val="0"/>
              </a:spcAft>
              <a:buNone/>
            </a:pPr>
            <a:endParaRPr lang="bg-BG" sz="105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bg-BG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Международна разпознаваемост </a:t>
            </a:r>
            <a:r>
              <a:rPr lang="bg-BG" sz="3200" dirty="0" smtClean="0">
                <a:cs typeface="Arial" panose="020B0604020202020204" pitchFamily="34" charset="0"/>
              </a:rPr>
              <a:t>чрез </a:t>
            </a:r>
            <a:r>
              <a:rPr lang="bg-BG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индексиране</a:t>
            </a:r>
            <a:r>
              <a:rPr lang="bg-BG" sz="3200" dirty="0" smtClean="0">
                <a:cs typeface="Arial" panose="020B0604020202020204" pitchFamily="34" charset="0"/>
              </a:rPr>
              <a:t> </a:t>
            </a:r>
            <a:r>
              <a:rPr lang="bg-BG" sz="3200" dirty="0" smtClean="0">
                <a:solidFill>
                  <a:srgbClr val="002060"/>
                </a:solidFill>
                <a:cs typeface="Arial" panose="020B0604020202020204" pitchFamily="34" charset="0"/>
              </a:rPr>
              <a:t>в базите данни </a:t>
            </a:r>
            <a:r>
              <a:rPr lang="bg-BG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Scopus </a:t>
            </a:r>
            <a:r>
              <a:rPr lang="bg-BG" sz="3200" dirty="0" smtClean="0">
                <a:cs typeface="Arial" panose="020B0604020202020204" pitchFamily="34" charset="0"/>
              </a:rPr>
              <a:t>и </a:t>
            </a:r>
            <a:r>
              <a:rPr lang="bg-BG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Web of </a:t>
            </a:r>
            <a:r>
              <a:rPr lang="bg-BG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Science</a:t>
            </a:r>
            <a:endParaRPr lang="bg-BG" sz="32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2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bg-BG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Публикуване</a:t>
            </a:r>
            <a:r>
              <a:rPr lang="bg-BG" sz="3200" dirty="0" smtClean="0">
                <a:cs typeface="Arial" panose="020B0604020202020204" pitchFamily="34" charset="0"/>
              </a:rPr>
              <a:t> на трудовете от форумите </a:t>
            </a:r>
            <a:r>
              <a:rPr lang="bg-BG" sz="3200" dirty="0" smtClean="0">
                <a:solidFill>
                  <a:srgbClr val="002060"/>
                </a:solidFill>
                <a:cs typeface="Arial" panose="020B0604020202020204" pitchFamily="34" charset="0"/>
              </a:rPr>
              <a:t>в </a:t>
            </a:r>
            <a:r>
              <a:rPr lang="bg-BG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авторитетни, индексирани издания</a:t>
            </a:r>
            <a:endParaRPr lang="bg-BG" sz="3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276600"/>
            <a:ext cx="2883211" cy="8280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4D3B919-8403-46D6-A7BA-B5DB3D17C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400"/>
            <a:ext cx="2554241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merican Institute of Physics - Wikipedia">
            <a:extLst>
              <a:ext uri="{FF2B5EF4-FFF2-40B4-BE49-F238E27FC236}">
                <a16:creationId xmlns:a16="http://schemas.microsoft.com/office/drawing/2014/main" id="{CA23927C-62A2-4E47-AC8D-85AD80229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092" y="5486400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pringer png 6 » PNG Image">
            <a:extLst>
              <a:ext uri="{FF2B5EF4-FFF2-40B4-BE49-F238E27FC236}">
                <a16:creationId xmlns:a16="http://schemas.microsoft.com/office/drawing/2014/main" id="{74366483-96DA-4271-A051-6ACD54D4A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32211" r="5000" b="33756"/>
          <a:stretch/>
        </p:blipFill>
        <p:spPr bwMode="auto">
          <a:xfrm>
            <a:off x="3414073" y="5486400"/>
            <a:ext cx="2946571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2020 The 3rd International Conference on Electrical Engineering ...">
            <a:extLst>
              <a:ext uri="{FF2B5EF4-FFF2-40B4-BE49-F238E27FC236}">
                <a16:creationId xmlns:a16="http://schemas.microsoft.com/office/drawing/2014/main" id="{731A2A2C-C3B6-4758-9257-4D14B01C0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836" y="5486400"/>
            <a:ext cx="1909623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69FC97E-A90B-42CF-AC95-529552A15A99}"/>
              </a:ext>
            </a:extLst>
          </p:cNvPr>
          <p:cNvGrpSpPr>
            <a:grpSpLocks noChangeAspect="1"/>
          </p:cNvGrpSpPr>
          <p:nvPr/>
        </p:nvGrpSpPr>
        <p:grpSpPr>
          <a:xfrm>
            <a:off x="5943600" y="3156857"/>
            <a:ext cx="5410200" cy="1262743"/>
            <a:chOff x="6711631" y="4695167"/>
            <a:chExt cx="3782207" cy="900000"/>
          </a:xfrm>
        </p:grpSpPr>
        <p:pic>
          <p:nvPicPr>
            <p:cNvPr id="1046" name="Picture 22" descr="Web of Science Group - a Clarivate company · GitHub">
              <a:extLst>
                <a:ext uri="{FF2B5EF4-FFF2-40B4-BE49-F238E27FC236}">
                  <a16:creationId xmlns:a16="http://schemas.microsoft.com/office/drawing/2014/main" id="{B4F40440-F224-42DC-A3DD-60AA51DAEB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57" b="29229"/>
            <a:stretch/>
          </p:blipFill>
          <p:spPr bwMode="auto">
            <a:xfrm>
              <a:off x="6711631" y="4695167"/>
              <a:ext cx="196875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Publons joins Clarivate Analytics: The Future of Peer Review">
              <a:extLst>
                <a:ext uri="{FF2B5EF4-FFF2-40B4-BE49-F238E27FC236}">
                  <a16:creationId xmlns:a16="http://schemas.microsoft.com/office/drawing/2014/main" id="{3E15CB6A-0F96-4E60-B497-390D9FD29D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423"/>
            <a:stretch/>
          </p:blipFill>
          <p:spPr bwMode="auto">
            <a:xfrm>
              <a:off x="8719589" y="4824050"/>
              <a:ext cx="1774249" cy="599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B08B484-337B-4F5B-8941-372B9530E86B}"/>
              </a:ext>
            </a:extLst>
          </p:cNvPr>
          <p:cNvGrpSpPr>
            <a:grpSpLocks noChangeAspect="1"/>
          </p:cNvGrpSpPr>
          <p:nvPr/>
        </p:nvGrpSpPr>
        <p:grpSpPr>
          <a:xfrm>
            <a:off x="6763276" y="5486400"/>
            <a:ext cx="1471928" cy="828000"/>
            <a:chOff x="393552" y="1189683"/>
            <a:chExt cx="1593378" cy="924629"/>
          </a:xfrm>
        </p:grpSpPr>
        <p:pic>
          <p:nvPicPr>
            <p:cNvPr id="1056" name="Picture 32">
              <a:extLst>
                <a:ext uri="{FF2B5EF4-FFF2-40B4-BE49-F238E27FC236}">
                  <a16:creationId xmlns:a16="http://schemas.microsoft.com/office/drawing/2014/main" id="{E083D0D0-6FED-473F-A420-21EF88DA6D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058"/>
            <a:stretch/>
          </p:blipFill>
          <p:spPr bwMode="auto">
            <a:xfrm>
              <a:off x="438930" y="1189683"/>
              <a:ext cx="1548000" cy="844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>
              <a:extLst>
                <a:ext uri="{FF2B5EF4-FFF2-40B4-BE49-F238E27FC236}">
                  <a16:creationId xmlns:a16="http://schemas.microsoft.com/office/drawing/2014/main" id="{C76C779E-27B7-47E1-B441-F012C49727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/>
            <a:stretch/>
          </p:blipFill>
          <p:spPr bwMode="auto">
            <a:xfrm>
              <a:off x="393552" y="1914362"/>
              <a:ext cx="1548000" cy="199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3B1177-85AF-4425-9CCD-CD33E2C0202B}"/>
              </a:ext>
            </a:extLst>
          </p:cNvPr>
          <p:cNvGrpSpPr/>
          <p:nvPr/>
        </p:nvGrpSpPr>
        <p:grpSpPr>
          <a:xfrm>
            <a:off x="432396" y="279996"/>
            <a:ext cx="11306544" cy="1244004"/>
            <a:chOff x="432396" y="279996"/>
            <a:chExt cx="11306544" cy="124400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6011460-CE22-4148-8E3C-37A572327807}"/>
                </a:ext>
              </a:extLst>
            </p:cNvPr>
            <p:cNvSpPr txBox="1"/>
            <p:nvPr/>
          </p:nvSpPr>
          <p:spPr>
            <a:xfrm>
              <a:off x="1756742" y="563444"/>
              <a:ext cx="998219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38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Дни на науката на</a:t>
              </a:r>
              <a:r>
                <a:rPr kumimoji="0" lang="en-US" sz="38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bg-BG" sz="38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ТУ-СОФИЯ – 20</a:t>
              </a:r>
              <a:r>
                <a:rPr kumimoji="0" lang="en-US" sz="38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20</a:t>
              </a:r>
              <a:endParaRPr kumimoji="0" lang="bg-BG" sz="3800" b="0" i="0" u="none" strike="noStrike" kern="1200" cap="none" spc="0" normalizeH="0" baseline="0" noProof="0" dirty="0">
                <a:ln>
                  <a:noFill/>
                </a:ln>
                <a:solidFill>
                  <a:srgbClr val="03408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F9A65BA-01D0-42D3-9A80-00F38C3DD8AA}"/>
                </a:ext>
              </a:extLst>
            </p:cNvPr>
            <p:cNvPicPr/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561" b="40784"/>
            <a:stretch/>
          </p:blipFill>
          <p:spPr bwMode="auto">
            <a:xfrm>
              <a:off x="432396" y="279996"/>
              <a:ext cx="1244004" cy="12440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8430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8365"/>
            <a:ext cx="11430000" cy="403860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bg-BG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Качество, осигурено от:</a:t>
            </a:r>
          </a:p>
          <a:p>
            <a:pPr>
              <a:spcAft>
                <a:spcPts val="1200"/>
              </a:spcAft>
            </a:pPr>
            <a:r>
              <a:rPr lang="bg-BG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Високо научно равнище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на представяните разработки</a:t>
            </a:r>
          </a:p>
          <a:p>
            <a:pPr>
              <a:spcAft>
                <a:spcPts val="1200"/>
              </a:spcAft>
            </a:pPr>
            <a:r>
              <a:rPr lang="bg-BG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Независимо рецензиране</a:t>
            </a:r>
            <a:r>
              <a:rPr lang="bg-BG" sz="3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и допускане на подадените доклади</a:t>
            </a:r>
          </a:p>
          <a:p>
            <a:pPr>
              <a:spcAft>
                <a:spcPts val="1200"/>
              </a:spcAft>
            </a:pPr>
            <a:r>
              <a:rPr lang="bg-BG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Добра </a:t>
            </a:r>
            <a:r>
              <a:rPr lang="bg-BG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цитируемост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на научните публикации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9B34EB-301C-410F-8AD8-83E891149102}"/>
              </a:ext>
            </a:extLst>
          </p:cNvPr>
          <p:cNvGrpSpPr/>
          <p:nvPr/>
        </p:nvGrpSpPr>
        <p:grpSpPr>
          <a:xfrm>
            <a:off x="432396" y="279996"/>
            <a:ext cx="11306544" cy="1244004"/>
            <a:chOff x="432396" y="279996"/>
            <a:chExt cx="11306544" cy="124400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BC90259-7655-4BC0-BE95-3ECDB50A09DF}"/>
                </a:ext>
              </a:extLst>
            </p:cNvPr>
            <p:cNvSpPr txBox="1"/>
            <p:nvPr/>
          </p:nvSpPr>
          <p:spPr>
            <a:xfrm>
              <a:off x="1756742" y="563444"/>
              <a:ext cx="998219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3800" b="1" cap="all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Дни на науката на</a:t>
              </a:r>
              <a:r>
                <a:rPr lang="en-US" sz="3800" b="1" cap="all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bg-BG" sz="3800" b="1" cap="all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ТУ-СОФИЯ – 20</a:t>
              </a:r>
              <a:r>
                <a:rPr lang="en-US" sz="3800" b="1" cap="all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bg-BG" sz="3800" dirty="0">
                <a:solidFill>
                  <a:srgbClr val="034087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A6254B9-90E1-4AF4-B320-38726442C0EC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561" b="40784"/>
            <a:stretch/>
          </p:blipFill>
          <p:spPr bwMode="auto">
            <a:xfrm>
              <a:off x="432396" y="279996"/>
              <a:ext cx="1244004" cy="12440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442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95121"/>
            <a:ext cx="10054258" cy="4267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3200" b="1" dirty="0">
                <a:solidFill>
                  <a:srgbClr val="002060"/>
                </a:solidFill>
                <a:cs typeface="Arial" panose="020B0604020202020204" pitchFamily="34" charset="0"/>
              </a:rPr>
              <a:t>В полза на бизнеса, регионите, обществото:</a:t>
            </a:r>
          </a:p>
          <a:p>
            <a:pPr lvl="1"/>
            <a:r>
              <a:rPr lang="bg-BG" sz="2800" dirty="0">
                <a:cs typeface="Arial" panose="020B0604020202020204" pitchFamily="34" charset="0"/>
              </a:rPr>
              <a:t>Подкрепа и участие в научните форуми на индустриални </a:t>
            </a:r>
            <a:r>
              <a:rPr lang="bg-BG" sz="2800" dirty="0" smtClean="0">
                <a:cs typeface="Arial" panose="020B0604020202020204" pitchFamily="34" charset="0"/>
              </a:rPr>
              <a:t>партньори.</a:t>
            </a:r>
            <a:endParaRPr lang="en-US" sz="2800" dirty="0">
              <a:cs typeface="Arial" panose="020B0604020202020204" pitchFamily="34" charset="0"/>
            </a:endParaRPr>
          </a:p>
          <a:p>
            <a:pPr lvl="1"/>
            <a:r>
              <a:rPr lang="bg-BG" sz="2800" dirty="0">
                <a:cs typeface="Arial" panose="020B0604020202020204" pitchFamily="34" charset="0"/>
              </a:rPr>
              <a:t>Връзки и сътрудничество с общини, министерства, агенции неправителствени </a:t>
            </a:r>
            <a:r>
              <a:rPr lang="bg-BG" sz="2800" dirty="0" smtClean="0">
                <a:cs typeface="Arial" panose="020B0604020202020204" pitchFamily="34" charset="0"/>
              </a:rPr>
              <a:t>организации.</a:t>
            </a:r>
            <a:endParaRPr lang="bg-BG" sz="2800" dirty="0">
              <a:cs typeface="Arial" panose="020B0604020202020204" pitchFamily="34" charset="0"/>
            </a:endParaRPr>
          </a:p>
          <a:p>
            <a:pPr lvl="1"/>
            <a:r>
              <a:rPr lang="bg-BG" sz="2800" dirty="0">
                <a:cs typeface="Arial" panose="020B0604020202020204" pitchFamily="34" charset="0"/>
              </a:rPr>
              <a:t>Създаване, поддържане и развиване на контакти с национални и международни </a:t>
            </a:r>
            <a:r>
              <a:rPr lang="bg-BG" sz="2800" dirty="0" smtClean="0">
                <a:cs typeface="Arial" panose="020B0604020202020204" pitchFamily="34" charset="0"/>
              </a:rPr>
              <a:t>партньори.</a:t>
            </a:r>
            <a:endParaRPr lang="bg-BG" sz="2800" dirty="0"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FEC647B-7779-4F5C-8D74-704DC9D3551D}"/>
              </a:ext>
            </a:extLst>
          </p:cNvPr>
          <p:cNvGrpSpPr/>
          <p:nvPr/>
        </p:nvGrpSpPr>
        <p:grpSpPr>
          <a:xfrm>
            <a:off x="432396" y="279996"/>
            <a:ext cx="11306544" cy="1244004"/>
            <a:chOff x="432396" y="279996"/>
            <a:chExt cx="11306544" cy="1244004"/>
          </a:xfrm>
        </p:grpSpPr>
        <p:sp>
          <p:nvSpPr>
            <p:cNvPr id="7" name="TextBox 6"/>
            <p:cNvSpPr txBox="1"/>
            <p:nvPr/>
          </p:nvSpPr>
          <p:spPr>
            <a:xfrm>
              <a:off x="1756742" y="563444"/>
              <a:ext cx="998219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38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Дни на науката на</a:t>
              </a:r>
              <a:r>
                <a:rPr kumimoji="0" lang="en-US" sz="38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bg-BG" sz="38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ТУ-СОФИЯ – 20</a:t>
              </a:r>
              <a:r>
                <a:rPr kumimoji="0" lang="en-US" sz="38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20</a:t>
              </a:r>
              <a:endParaRPr kumimoji="0" lang="bg-BG" sz="3800" b="0" i="0" u="none" strike="noStrike" kern="1200" cap="none" spc="0" normalizeH="0" baseline="0" noProof="0" dirty="0">
                <a:ln>
                  <a:noFill/>
                </a:ln>
                <a:solidFill>
                  <a:srgbClr val="03408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DFE1B3D-DCEA-420C-BF16-21C8F9A1DA4E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561" b="40784"/>
            <a:stretch/>
          </p:blipFill>
          <p:spPr bwMode="auto">
            <a:xfrm>
              <a:off x="432396" y="279996"/>
              <a:ext cx="1244004" cy="12440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9974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9107" y="1510553"/>
            <a:ext cx="1041746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Arial" panose="020B0604020202020204" pitchFamily="34" charset="0"/>
              </a:rPr>
              <a:t>Сътрудничество с индустрията – партньори и спонсори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anose="020B050302020402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5838" y="2438400"/>
            <a:ext cx="10924162" cy="4018513"/>
            <a:chOff x="2819400" y="2646605"/>
            <a:chExt cx="7612063" cy="381296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646605"/>
              <a:ext cx="7612063" cy="3812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700" y="5029501"/>
              <a:ext cx="2133600" cy="586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F7ABD6D-C0E9-4F37-80EB-A139B1632F3B}"/>
              </a:ext>
            </a:extLst>
          </p:cNvPr>
          <p:cNvGrpSpPr/>
          <p:nvPr/>
        </p:nvGrpSpPr>
        <p:grpSpPr>
          <a:xfrm>
            <a:off x="432396" y="279996"/>
            <a:ext cx="11306544" cy="1244004"/>
            <a:chOff x="432396" y="279996"/>
            <a:chExt cx="11306544" cy="124400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8304690-780B-4EA7-8456-B6B0550D3A4C}"/>
                </a:ext>
              </a:extLst>
            </p:cNvPr>
            <p:cNvSpPr txBox="1"/>
            <p:nvPr/>
          </p:nvSpPr>
          <p:spPr>
            <a:xfrm>
              <a:off x="1756742" y="563444"/>
              <a:ext cx="998219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38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Дни на науката на</a:t>
              </a:r>
              <a:r>
                <a:rPr kumimoji="0" lang="en-US" sz="38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bg-BG" sz="38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ТУ-СОФИЯ – 20</a:t>
              </a:r>
              <a:r>
                <a:rPr kumimoji="0" lang="en-US" sz="3800" b="1" i="0" u="none" strike="noStrike" kern="1200" cap="all" spc="0" normalizeH="0" baseline="0" noProof="0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20</a:t>
              </a:r>
              <a:endParaRPr kumimoji="0" lang="bg-BG" sz="3800" b="0" i="0" u="none" strike="noStrike" kern="1200" cap="none" spc="0" normalizeH="0" baseline="0" noProof="0" dirty="0">
                <a:ln>
                  <a:noFill/>
                </a:ln>
                <a:solidFill>
                  <a:srgbClr val="03408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471B1F-E73F-40FF-AD9F-260E2A661475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561" b="40784"/>
            <a:stretch/>
          </p:blipFill>
          <p:spPr bwMode="auto">
            <a:xfrm>
              <a:off x="432396" y="279996"/>
              <a:ext cx="1244004" cy="12440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908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268137"/>
              </p:ext>
            </p:extLst>
          </p:nvPr>
        </p:nvGraphicFramePr>
        <p:xfrm>
          <a:off x="685800" y="1711397"/>
          <a:ext cx="11053140" cy="500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3949">
                  <a:extLst>
                    <a:ext uri="{9D8B030D-6E8A-4147-A177-3AD203B41FA5}">
                      <a16:colId xmlns:a16="http://schemas.microsoft.com/office/drawing/2014/main" val="1518789226"/>
                    </a:ext>
                  </a:extLst>
                </a:gridCol>
                <a:gridCol w="1513217">
                  <a:extLst>
                    <a:ext uri="{9D8B030D-6E8A-4147-A177-3AD203B41FA5}">
                      <a16:colId xmlns:a16="http://schemas.microsoft.com/office/drawing/2014/main" val="766031541"/>
                    </a:ext>
                  </a:extLst>
                </a:gridCol>
                <a:gridCol w="1933556">
                  <a:extLst>
                    <a:ext uri="{9D8B030D-6E8A-4147-A177-3AD203B41FA5}">
                      <a16:colId xmlns:a16="http://schemas.microsoft.com/office/drawing/2014/main" val="1093969677"/>
                    </a:ext>
                  </a:extLst>
                </a:gridCol>
                <a:gridCol w="1765420">
                  <a:extLst>
                    <a:ext uri="{9D8B030D-6E8A-4147-A177-3AD203B41FA5}">
                      <a16:colId xmlns:a16="http://schemas.microsoft.com/office/drawing/2014/main" val="3846819003"/>
                    </a:ext>
                  </a:extLst>
                </a:gridCol>
                <a:gridCol w="1681353">
                  <a:extLst>
                    <a:ext uri="{9D8B030D-6E8A-4147-A177-3AD203B41FA5}">
                      <a16:colId xmlns:a16="http://schemas.microsoft.com/office/drawing/2014/main" val="1265587976"/>
                    </a:ext>
                  </a:extLst>
                </a:gridCol>
                <a:gridCol w="1425645">
                  <a:extLst>
                    <a:ext uri="{9D8B030D-6E8A-4147-A177-3AD203B41FA5}">
                      <a16:colId xmlns:a16="http://schemas.microsoft.com/office/drawing/2014/main" val="795939878"/>
                    </a:ext>
                  </a:extLst>
                </a:gridCol>
              </a:tblGrid>
              <a:tr h="574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dirty="0" smtClean="0"/>
                        <a:t>2016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dirty="0" smtClean="0"/>
                        <a:t>2017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dirty="0" smtClean="0"/>
                        <a:t>2018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dirty="0" smtClean="0"/>
                        <a:t>2019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dirty="0" smtClean="0"/>
                        <a:t>2020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186547"/>
                  </a:ext>
                </a:extLst>
              </a:tr>
              <a:tr h="1475573">
                <a:tc>
                  <a:txBody>
                    <a:bodyPr/>
                    <a:lstStyle/>
                    <a:p>
                      <a:endParaRPr lang="bg-BG" sz="24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bg-BG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Форуми </a:t>
                      </a:r>
                      <a:r>
                        <a:rPr lang="bg-BG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„Дни на науката“ 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</a:t>
                      </a:r>
                      <a:r>
                        <a:rPr lang="bg-BG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брой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bg-BG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575857"/>
                  </a:ext>
                </a:extLst>
              </a:tr>
              <a:tr h="15839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Форуми индексирани в Scopus и WoS 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- </a:t>
                      </a:r>
                      <a:r>
                        <a:rPr lang="bg-BG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брой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bg-BG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bg-BG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bg-BG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bg-BG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bg-BG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678946"/>
                  </a:ext>
                </a:extLst>
              </a:tr>
              <a:tr h="1330398">
                <a:tc>
                  <a:txBody>
                    <a:bodyPr/>
                    <a:lstStyle/>
                    <a:p>
                      <a:r>
                        <a:rPr lang="bg-BG" sz="24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Публикации от конференции в SCOPUS </a:t>
                      </a:r>
                      <a:endParaRPr lang="bg-BG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bg-BG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191</a:t>
                      </a:r>
                    </a:p>
                    <a:p>
                      <a:pPr algn="ctr"/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bg-BG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312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bg-BG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443</a:t>
                      </a:r>
                    </a:p>
                    <a:p>
                      <a:pPr algn="ctr"/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bg-BG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671</a:t>
                      </a:r>
                    </a:p>
                    <a:p>
                      <a:pPr algn="ctr"/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945784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2FEC647B-7779-4F5C-8D74-704DC9D3551D}"/>
              </a:ext>
            </a:extLst>
          </p:cNvPr>
          <p:cNvGrpSpPr/>
          <p:nvPr/>
        </p:nvGrpSpPr>
        <p:grpSpPr>
          <a:xfrm>
            <a:off x="432396" y="279996"/>
            <a:ext cx="11306544" cy="1244004"/>
            <a:chOff x="432396" y="279996"/>
            <a:chExt cx="11306544" cy="1244004"/>
          </a:xfrm>
        </p:grpSpPr>
        <p:sp>
          <p:nvSpPr>
            <p:cNvPr id="6" name="TextBox 5"/>
            <p:cNvSpPr txBox="1"/>
            <p:nvPr/>
          </p:nvSpPr>
          <p:spPr>
            <a:xfrm>
              <a:off x="1756742" y="563444"/>
              <a:ext cx="998219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3800" b="1" cap="all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Дни на науката на</a:t>
              </a:r>
              <a:r>
                <a:rPr lang="en-US" sz="3800" b="1" cap="all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bg-BG" sz="3800" b="1" cap="all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ТУ-СОФИЯ – 20</a:t>
              </a:r>
              <a:r>
                <a:rPr lang="en-US" sz="3800" b="1" cap="all" dirty="0">
                  <a:ln w="3175" cmpd="sng">
                    <a:noFill/>
                  </a:ln>
                  <a:solidFill>
                    <a:srgbClr val="0340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bg-BG" sz="3800" dirty="0">
                <a:solidFill>
                  <a:srgbClr val="034087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DFE1B3D-DCEA-420C-BF16-21C8F9A1DA4E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561" b="40784"/>
            <a:stretch/>
          </p:blipFill>
          <p:spPr bwMode="auto">
            <a:xfrm>
              <a:off x="432396" y="279996"/>
              <a:ext cx="1244004" cy="12440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5065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3686</TotalTime>
  <Words>710</Words>
  <Application>Microsoft Office PowerPoint</Application>
  <PresentationFormat>Widescreen</PresentationFormat>
  <Paragraphs>135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Times New Roman</vt:lpstr>
      <vt:lpstr>Wingdings</vt:lpstr>
      <vt:lpstr>Parallax</vt:lpstr>
      <vt:lpstr>Дни на науката на ТУ-СОФИЯ –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Дни на науката – 2018</dc:title>
  <dc:creator>Peter Galabov</dc:creator>
  <cp:lastModifiedBy>vms</cp:lastModifiedBy>
  <cp:revision>140</cp:revision>
  <dcterms:created xsi:type="dcterms:W3CDTF">2018-05-05T11:23:45Z</dcterms:created>
  <dcterms:modified xsi:type="dcterms:W3CDTF">2020-05-05T22:42:07Z</dcterms:modified>
</cp:coreProperties>
</file>